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sldIdLst>
    <p:sldId id="256" r:id="rId5"/>
    <p:sldId id="2076136180" r:id="rId6"/>
    <p:sldId id="2076136202" r:id="rId7"/>
    <p:sldId id="2076136203" r:id="rId8"/>
    <p:sldId id="2076136192" r:id="rId9"/>
    <p:sldId id="2076136205" r:id="rId10"/>
    <p:sldId id="2076136193" r:id="rId11"/>
    <p:sldId id="272" r:id="rId12"/>
    <p:sldId id="268" r:id="rId13"/>
    <p:sldId id="269" r:id="rId14"/>
    <p:sldId id="274" r:id="rId15"/>
    <p:sldId id="270" r:id="rId16"/>
    <p:sldId id="271" r:id="rId17"/>
    <p:sldId id="273" r:id="rId18"/>
    <p:sldId id="2076136189" r:id="rId19"/>
    <p:sldId id="2076136191" r:id="rId20"/>
    <p:sldId id="2076136190" r:id="rId21"/>
    <p:sldId id="2076136204" r:id="rId22"/>
    <p:sldId id="261" r:id="rId23"/>
    <p:sldId id="2076136194" r:id="rId24"/>
    <p:sldId id="2076136195" r:id="rId25"/>
    <p:sldId id="266" r:id="rId26"/>
    <p:sldId id="267" r:id="rId27"/>
    <p:sldId id="2076136181" r:id="rId28"/>
    <p:sldId id="265" r:id="rId29"/>
    <p:sldId id="264" r:id="rId30"/>
    <p:sldId id="2076136196" r:id="rId31"/>
    <p:sldId id="2076136200" r:id="rId32"/>
    <p:sldId id="2076136201" r:id="rId33"/>
    <p:sldId id="262" r:id="rId34"/>
    <p:sldId id="2076136186" r:id="rId35"/>
    <p:sldId id="2076136185" r:id="rId36"/>
    <p:sldId id="2076136183" r:id="rId37"/>
    <p:sldId id="2076136184" r:id="rId38"/>
    <p:sldId id="263" r:id="rId39"/>
    <p:sldId id="2076136197" r:id="rId40"/>
    <p:sldId id="2076136187" r:id="rId41"/>
    <p:sldId id="2076136198" r:id="rId42"/>
    <p:sldId id="2076136199" r:id="rId43"/>
    <p:sldId id="2076136188" r:id="rId44"/>
    <p:sldId id="25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tchen Ingbretson" initials="GI" lastIdx="2" clrIdx="0">
    <p:extLst>
      <p:ext uri="{19B8F6BF-5375-455C-9EA6-DF929625EA0E}">
        <p15:presenceInfo xmlns:p15="http://schemas.microsoft.com/office/powerpoint/2012/main" userId="ef7bc15b1bb9f3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B00"/>
    <a:srgbClr val="CC9900"/>
    <a:srgbClr val="FFCC00"/>
    <a:srgbClr val="56565A"/>
    <a:srgbClr val="ED2628"/>
    <a:srgbClr val="1E285B"/>
    <a:srgbClr val="060E9F"/>
    <a:srgbClr val="FEC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 autoAdjust="0"/>
    <p:restoredTop sz="81227" autoAdjust="0"/>
  </p:normalViewPr>
  <p:slideViewPr>
    <p:cSldViewPr snapToGrid="0" snapToObjects="1">
      <p:cViewPr varScale="1">
        <p:scale>
          <a:sx n="88" d="100"/>
          <a:sy n="88" d="100"/>
        </p:scale>
        <p:origin x="11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74C01-D513-4F81-BDF9-DB95ABED525A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523D9-17A7-4276-B7C7-E1C8FE7FB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7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guidance/dax-variables#improve-performance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en-us/power-bi/guidance/dax-variables#reduce-complexity" TargetMode="External"/><Relationship Id="rId5" Type="http://schemas.openxmlformats.org/officeDocument/2006/relationships/hyperlink" Target="https://docs.microsoft.com/en-us/power-bi/guidance/dax-variables#simplify-debugging" TargetMode="External"/><Relationship Id="rId4" Type="http://schemas.openxmlformats.org/officeDocument/2006/relationships/hyperlink" Target="https://docs.microsoft.com/en-us/power-bi/guidance/dax-variables#improve-readability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14975-6CE6-4B18-B868-08A4B327B92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1391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Centre for Disease Prevention and Control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523D9-17A7-4276-B7C7-E1C8FE7FBEB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63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variables in your DAX formulas helps you write complex and efficient calculations. Variables can: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Improve performance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Improve readability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Simplify debugging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Reduce complexity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6523D9-17A7-4276-B7C7-E1C8FE7FBEB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91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Oppure con Chris Anderson, quando scriveva nel 2012 "With </a:t>
            </a:r>
            <a:r>
              <a:rPr lang="it-IT" dirty="0" err="1"/>
              <a:t>enough</a:t>
            </a:r>
            <a:r>
              <a:rPr lang="it-IT" dirty="0"/>
              <a:t> data, the 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speak</a:t>
            </a:r>
            <a:r>
              <a:rPr lang="it-IT" dirty="0"/>
              <a:t> for </a:t>
            </a:r>
            <a:r>
              <a:rPr lang="it-IT" dirty="0" err="1"/>
              <a:t>themselves</a:t>
            </a:r>
            <a:r>
              <a:rPr lang="it-IT" dirty="0"/>
              <a:t>": con dati sufficienti, i numeri parlano da soli.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38A99-14C0-4714-B5FE-FEB08EFA872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8701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Oppure con Chris Anderson, quando scriveva nel 2012 "With </a:t>
            </a:r>
            <a:r>
              <a:rPr lang="it-IT" dirty="0" err="1"/>
              <a:t>enough</a:t>
            </a:r>
            <a:r>
              <a:rPr lang="it-IT" dirty="0"/>
              <a:t> data, the </a:t>
            </a:r>
            <a:r>
              <a:rPr lang="it-IT" dirty="0" err="1"/>
              <a:t>numbers</a:t>
            </a:r>
            <a:r>
              <a:rPr lang="it-IT" dirty="0"/>
              <a:t> </a:t>
            </a:r>
            <a:r>
              <a:rPr lang="it-IT" dirty="0" err="1"/>
              <a:t>speak</a:t>
            </a:r>
            <a:r>
              <a:rPr lang="it-IT" dirty="0"/>
              <a:t> for </a:t>
            </a:r>
            <a:r>
              <a:rPr lang="it-IT" dirty="0" err="1"/>
              <a:t>themselves</a:t>
            </a:r>
            <a:r>
              <a:rPr lang="it-IT" dirty="0"/>
              <a:t>": con dati sufficienti, i numeri parlano da soli.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38A99-14C0-4714-B5FE-FEB08EFA872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697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Format painter: click a visual, click format painter, then click on a same type of visualization to switch to former visual’s forma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38A99-14C0-4714-B5FE-FEB08EFA872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0489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 turn on many of the “Preview” features in Power BI Desktop (and check periodically for new items added here). Go to File \ Options and Settings \ Options \ Preview Features under “Global.” Also remember that you have a lot of options and settings you can set/change once you get to the “Global” and “Report” menus under the Options in PBI Desktop.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38A99-14C0-4714-B5FE-FEB08EFA872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1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EEF3D-5F1E-4AC8-B6F4-ED058D9B9A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691" y="5964769"/>
            <a:ext cx="2923309" cy="8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7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A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0941"/>
          </a:xfrm>
        </p:spPr>
        <p:txBody>
          <a:bodyPr/>
          <a:lstStyle>
            <a:lvl1pPr>
              <a:defRPr>
                <a:solidFill>
                  <a:srgbClr val="56565A"/>
                </a:solidFill>
              </a:defRPr>
            </a:lvl1pPr>
            <a:lvl2pPr>
              <a:defRPr>
                <a:solidFill>
                  <a:srgbClr val="56565A"/>
                </a:solidFill>
              </a:defRPr>
            </a:lvl2pPr>
            <a:lvl3pPr>
              <a:defRPr>
                <a:solidFill>
                  <a:srgbClr val="56565A"/>
                </a:solidFill>
              </a:defRPr>
            </a:lvl3pPr>
            <a:lvl4pPr>
              <a:defRPr>
                <a:solidFill>
                  <a:srgbClr val="56565A"/>
                </a:solidFill>
              </a:defRPr>
            </a:lvl4pPr>
            <a:lvl5pPr>
              <a:defRPr>
                <a:solidFill>
                  <a:srgbClr val="56565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3978E-8ABF-4D4F-931F-84617579AB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691" y="5964769"/>
            <a:ext cx="2923309" cy="893232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144BD79-5D63-4DEC-A6DE-314594D84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C000A37-18DF-5546-AFE5-CE99D3D6A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3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89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0941"/>
          </a:xfrm>
        </p:spPr>
        <p:txBody>
          <a:bodyPr/>
          <a:lstStyle>
            <a:lvl1pPr>
              <a:defRPr>
                <a:solidFill>
                  <a:srgbClr val="56565A"/>
                </a:solidFill>
              </a:defRPr>
            </a:lvl1pPr>
            <a:lvl2pPr>
              <a:defRPr>
                <a:solidFill>
                  <a:srgbClr val="56565A"/>
                </a:solidFill>
              </a:defRPr>
            </a:lvl2pPr>
            <a:lvl3pPr>
              <a:defRPr>
                <a:solidFill>
                  <a:srgbClr val="56565A"/>
                </a:solidFill>
              </a:defRPr>
            </a:lvl3pPr>
            <a:lvl4pPr>
              <a:defRPr>
                <a:solidFill>
                  <a:srgbClr val="56565A"/>
                </a:solidFill>
              </a:defRPr>
            </a:lvl4pPr>
            <a:lvl5pPr>
              <a:defRPr>
                <a:solidFill>
                  <a:srgbClr val="56565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0941"/>
          </a:xfrm>
        </p:spPr>
        <p:txBody>
          <a:bodyPr/>
          <a:lstStyle>
            <a:lvl1pPr>
              <a:defRPr>
                <a:solidFill>
                  <a:srgbClr val="56565A"/>
                </a:solidFill>
              </a:defRPr>
            </a:lvl1pPr>
            <a:lvl2pPr>
              <a:defRPr>
                <a:solidFill>
                  <a:srgbClr val="56565A"/>
                </a:solidFill>
              </a:defRPr>
            </a:lvl2pPr>
            <a:lvl3pPr>
              <a:defRPr>
                <a:solidFill>
                  <a:srgbClr val="56565A"/>
                </a:solidFill>
              </a:defRPr>
            </a:lvl3pPr>
            <a:lvl4pPr>
              <a:defRPr>
                <a:solidFill>
                  <a:srgbClr val="56565A"/>
                </a:solidFill>
              </a:defRPr>
            </a:lvl4pPr>
            <a:lvl5pPr>
              <a:defRPr>
                <a:solidFill>
                  <a:srgbClr val="56565A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C000A37-18DF-5546-AFE5-CE99D3D6A44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2AED23-1D84-4452-AEF4-8963B05AFB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691" y="5964769"/>
            <a:ext cx="2923309" cy="8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72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9" y="921434"/>
            <a:ext cx="3661874" cy="274495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9491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233496"/>
            <a:ext cx="3932237" cy="1493973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E15D7-C391-452A-8697-7385EF0A8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691" y="5964769"/>
            <a:ext cx="2923309" cy="8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5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327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37FE-C806-3A43-9E2E-9317795C5580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DF9B63-BBE0-4648-9C8F-899AE650E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691" y="5964769"/>
            <a:ext cx="2923309" cy="893232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0E2F657-004C-4D23-B01F-132CD61F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C000A37-18DF-5546-AFE5-CE99D3D6A4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10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D20722D-C386-48A8-832E-BEFB7E163D87}"/>
              </a:ext>
            </a:extLst>
          </p:cNvPr>
          <p:cNvSpPr/>
          <p:nvPr userDrawn="1"/>
        </p:nvSpPr>
        <p:spPr>
          <a:xfrm>
            <a:off x="867163" y="2544722"/>
            <a:ext cx="2660924" cy="326192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4015E1-3C59-48D8-9F16-694625A374B3}"/>
              </a:ext>
            </a:extLst>
          </p:cNvPr>
          <p:cNvGrpSpPr/>
          <p:nvPr userDrawn="1"/>
        </p:nvGrpSpPr>
        <p:grpSpPr>
          <a:xfrm>
            <a:off x="5052977" y="2037809"/>
            <a:ext cx="1009948" cy="1009948"/>
            <a:chOff x="3328988" y="3201988"/>
            <a:chExt cx="392113" cy="392113"/>
          </a:xfrm>
        </p:grpSpPr>
        <p:sp>
          <p:nvSpPr>
            <p:cNvPr id="36" name="Oval 46">
              <a:extLst>
                <a:ext uri="{FF2B5EF4-FFF2-40B4-BE49-F238E27FC236}">
                  <a16:creationId xmlns:a16="http://schemas.microsoft.com/office/drawing/2014/main" id="{048D2759-9DB6-4951-955A-B50F27360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F51B14D2-E4FA-43E9-AC7F-5C73F9C2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D83D4F-8900-43B3-8C7A-527AA24273E3}"/>
              </a:ext>
            </a:extLst>
          </p:cNvPr>
          <p:cNvGrpSpPr/>
          <p:nvPr userDrawn="1"/>
        </p:nvGrpSpPr>
        <p:grpSpPr>
          <a:xfrm>
            <a:off x="5052977" y="5389933"/>
            <a:ext cx="1009948" cy="1005857"/>
            <a:chOff x="2809875" y="2679700"/>
            <a:chExt cx="392113" cy="390525"/>
          </a:xfrm>
        </p:grpSpPr>
        <p:sp>
          <p:nvSpPr>
            <p:cNvPr id="39" name="Oval 70">
              <a:extLst>
                <a:ext uri="{FF2B5EF4-FFF2-40B4-BE49-F238E27FC236}">
                  <a16:creationId xmlns:a16="http://schemas.microsoft.com/office/drawing/2014/main" id="{82844D25-9F70-4E6A-AE9D-D6BF2BAF4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71">
              <a:extLst>
                <a:ext uri="{FF2B5EF4-FFF2-40B4-BE49-F238E27FC236}">
                  <a16:creationId xmlns:a16="http://schemas.microsoft.com/office/drawing/2014/main" id="{D371B08C-40B0-4F03-87D5-A98B65938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1" name="Oval 46">
            <a:extLst>
              <a:ext uri="{FF2B5EF4-FFF2-40B4-BE49-F238E27FC236}">
                <a16:creationId xmlns:a16="http://schemas.microsoft.com/office/drawing/2014/main" id="{3186A8C4-65A2-4797-8EBF-56B0404E3D9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52977" y="3713871"/>
            <a:ext cx="1009948" cy="1009948"/>
          </a:xfrm>
          <a:prstGeom prst="ellipse">
            <a:avLst/>
          </a:prstGeom>
          <a:solidFill>
            <a:srgbClr val="2D2D3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42" name="Oval 46">
            <a:extLst>
              <a:ext uri="{FF2B5EF4-FFF2-40B4-BE49-F238E27FC236}">
                <a16:creationId xmlns:a16="http://schemas.microsoft.com/office/drawing/2014/main" id="{D7584215-21B6-4AD4-93FD-178379FAF3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91837" y="3950350"/>
            <a:ext cx="539352" cy="539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D0D5EA-0FC2-4816-9DD6-5026B7C3476B}"/>
              </a:ext>
            </a:extLst>
          </p:cNvPr>
          <p:cNvGrpSpPr/>
          <p:nvPr userDrawn="1"/>
        </p:nvGrpSpPr>
        <p:grpSpPr>
          <a:xfrm>
            <a:off x="5179795" y="3833086"/>
            <a:ext cx="763436" cy="763436"/>
            <a:chOff x="4378325" y="2157413"/>
            <a:chExt cx="392113" cy="392113"/>
          </a:xfrm>
        </p:grpSpPr>
        <p:sp>
          <p:nvSpPr>
            <p:cNvPr id="44" name="Oval 113">
              <a:extLst>
                <a:ext uri="{FF2B5EF4-FFF2-40B4-BE49-F238E27FC236}">
                  <a16:creationId xmlns:a16="http://schemas.microsoft.com/office/drawing/2014/main" id="{20D301FE-1CA5-40FC-8D32-D0F552770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4">
              <a:extLst>
                <a:ext uri="{FF2B5EF4-FFF2-40B4-BE49-F238E27FC236}">
                  <a16:creationId xmlns:a16="http://schemas.microsoft.com/office/drawing/2014/main" id="{631AB385-759B-4A7C-9CED-7F6A2EBD6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D31A81DB-738A-45AD-B996-2339829D9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942" y="174756"/>
            <a:ext cx="7381646" cy="561405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Myanmar Text" panose="020B0502040204020203" pitchFamily="34" charset="0"/>
                <a:ea typeface="Myanmar Text" panose="020B0502040204020203" pitchFamily="34" charset="0"/>
                <a:cs typeface="Myanmar Text" panose="020B0502040204020203" pitchFamily="34" charset="0"/>
              </a:defRPr>
            </a:lvl1pPr>
          </a:lstStyle>
          <a:p>
            <a:r>
              <a:rPr lang="en-US" dirty="0" err="1"/>
              <a:t>Presentazione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6A98F187-8B28-4BB4-94DA-1BF2E1A3E0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7474" y="2325226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Social account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11FA7DC9-356B-4588-9414-01D1849CB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7474" y="4014050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Social account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6C3908C-2182-4F4B-83D0-398CD9808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474" y="5591136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Social account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0164C68-E787-4C76-AAE7-5FC22C910C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250" y="5153025"/>
            <a:ext cx="2670175" cy="6540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336469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1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0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47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7" r:id="rId5"/>
    <p:sldLayoutId id="2147483659" r:id="rId6"/>
    <p:sldLayoutId id="2147483662" r:id="rId7"/>
    <p:sldLayoutId id="2147483663" r:id="rId8"/>
    <p:sldLayoutId id="2147483664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6565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56565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5656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5656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5656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5656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sqlbi.com/articles/reference-date-table-in-dax-and-power-bi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bi.com/articles/create-static-tables-in-dax-using-the-datatable-function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guidance/dax-variab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blogs.microsoft.com/blog/2014/04/15/a-data-culture-for-everyon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owerbi.tips/tools/report-theme-generator-v3/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reate-reports/power-bi-slicer-hierarchy-multiple-field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ideas.powerbi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aletton.com/" TargetMode="External"/><Relationship Id="rId2" Type="http://schemas.openxmlformats.org/officeDocument/2006/relationships/hyperlink" Target="http://www.december.com/html/spec/colorcodes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vidrepo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tartupitalia.eu/128952-20200504-data-culture-e-coronavirus-una-proposta-per-un-data-strategy-manifest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EDAEB6-3CFC-4928-A810-C08C41CC70FE}"/>
              </a:ext>
            </a:extLst>
          </p:cNvPr>
          <p:cNvSpPr txBox="1">
            <a:spLocks/>
          </p:cNvSpPr>
          <p:nvPr/>
        </p:nvSpPr>
        <p:spPr>
          <a:xfrm>
            <a:off x="4988689" y="613934"/>
            <a:ext cx="7010456" cy="9998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656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chemeClr val="tx1"/>
                </a:solidFill>
              </a:rPr>
              <a:t>Power BI</a:t>
            </a:r>
            <a:br>
              <a:rPr lang="en-US" sz="3200">
                <a:solidFill>
                  <a:schemeClr val="tx1"/>
                </a:solidFill>
              </a:rPr>
            </a:br>
            <a:r>
              <a:rPr lang="it-IT" sz="3200">
                <a:solidFill>
                  <a:schemeClr val="tx1"/>
                </a:solidFill>
              </a:rPr>
              <a:t>Lesson Learned al tempo del Coronavirus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8B96D56A-82CA-439D-A507-C5C51EEB7020}"/>
              </a:ext>
            </a:extLst>
          </p:cNvPr>
          <p:cNvSpPr txBox="1">
            <a:spLocks/>
          </p:cNvSpPr>
          <p:nvPr/>
        </p:nvSpPr>
        <p:spPr>
          <a:xfrm>
            <a:off x="4988689" y="2268569"/>
            <a:ext cx="4522569" cy="13878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56565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Andrea Benedetti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Sr. Cloud Architect | Data &amp; AI Engineer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228705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44FB-A443-4170-A46A-492700FF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Attenzione impostazioni di default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52BA3-7D41-4C79-87B2-BA5B49367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2112153"/>
            <a:ext cx="6229350" cy="315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9211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D403D-3944-4C1E-8B60-CFC256A3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Date </a:t>
            </a:r>
            <a:r>
              <a:rPr lang="it-IT" dirty="0" err="1"/>
              <a:t>table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55BFC-7A7D-4A15-B1D9-9D37F670B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Utilizza una TUA </a:t>
            </a:r>
            <a:r>
              <a:rPr lang="it-IT" sz="2400" dirty="0" err="1"/>
              <a:t>calendar</a:t>
            </a:r>
            <a:r>
              <a:rPr lang="it-IT" sz="2400" dirty="0"/>
              <a:t> </a:t>
            </a:r>
            <a:r>
              <a:rPr lang="it-IT" sz="2400" dirty="0" err="1"/>
              <a:t>table</a:t>
            </a:r>
            <a:r>
              <a:rPr lang="it-IT" sz="2400" dirty="0"/>
              <a:t> (M o DAX)</a:t>
            </a:r>
          </a:p>
          <a:p>
            <a:pPr lvl="1"/>
            <a:r>
              <a:rPr lang="it-IT" sz="1600" dirty="0"/>
              <a:t>Es: </a:t>
            </a:r>
            <a:r>
              <a:rPr lang="it-IT" sz="1600" dirty="0">
                <a:hlinkClick r:id="rId2"/>
              </a:rPr>
              <a:t>https://www.sqlbi.com/articles/reference-date-table-in-dax-and-power-bi/</a:t>
            </a:r>
            <a:endParaRPr lang="it-IT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E1028-8C97-4DF1-9695-17E3BC0FD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1505382"/>
            <a:ext cx="5734050" cy="2752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0036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449A-EA85-4817-AB77-7D84A7EC2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Advanced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9E384-6F8D-4C17-8058-12E0431B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536980"/>
            <a:ext cx="6667500" cy="202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B2077D-EF2D-4C1C-BD94-2EC87D53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09" y="2070812"/>
            <a:ext cx="3828299" cy="271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7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CC56-199E-4478-83C2-AD7596A4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Commentare non è il male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17617-AADB-49D9-B4FD-CD457D0C1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2032693"/>
            <a:ext cx="516255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496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0556-F306-42A3-B3AE-5B2140E9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Partire con il piede giusto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EDBF-2B55-491E-9394-F82BC3C08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Carica solo quello di cui hai effettivamente bisogno</a:t>
            </a:r>
          </a:p>
          <a:p>
            <a:r>
              <a:rPr lang="it-IT" dirty="0"/>
              <a:t>Pensa alla tua naming convention e sii coerente</a:t>
            </a:r>
          </a:p>
          <a:p>
            <a:r>
              <a:rPr lang="it-IT" dirty="0"/>
              <a:t>Entità != Tabelle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AE74F-41AD-4F8A-8F76-DFF495D5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269" y="3223981"/>
            <a:ext cx="2552700" cy="200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335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D64E-9E1D-4948-BAF2-65F50AD9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Copiare dati da power bi</a:t>
            </a:r>
          </a:p>
        </p:txBody>
      </p:sp>
      <p:pic>
        <p:nvPicPr>
          <p:cNvPr id="5122" name="Picture 2" descr="DAX Tips - Copy and Paste Data">
            <a:extLst>
              <a:ext uri="{FF2B5EF4-FFF2-40B4-BE49-F238E27FC236}">
                <a16:creationId xmlns:a16="http://schemas.microsoft.com/office/drawing/2014/main" id="{EADA1977-ED08-4B52-89BB-24DDD4166C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970" y="2057046"/>
            <a:ext cx="45339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65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2BB9-A737-40CC-A050-96AAA03C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data </a:t>
            </a:r>
            <a:r>
              <a:rPr lang="it-IT" dirty="0" err="1"/>
              <a:t>quality</a:t>
            </a:r>
            <a:r>
              <a:rPr lang="it-IT" dirty="0"/>
              <a:t> è *sempre* tua responsabilità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86BA3-999D-4F22-B335-2FAE0828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145132"/>
            <a:ext cx="24193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2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2BB9-A737-40CC-A050-96AAA03C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data </a:t>
            </a:r>
            <a:r>
              <a:rPr lang="it-IT" dirty="0" err="1"/>
              <a:t>quality</a:t>
            </a:r>
            <a:r>
              <a:rPr lang="it-IT" dirty="0"/>
              <a:t> è *sempre* tua responsabilità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86BA3-999D-4F22-B335-2FAE08284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145132"/>
            <a:ext cx="2419350" cy="1609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B0C460-A6F6-40B9-BCA2-736B9188D293}"/>
              </a:ext>
            </a:extLst>
          </p:cNvPr>
          <p:cNvSpPr/>
          <p:nvPr/>
        </p:nvSpPr>
        <p:spPr>
          <a:xfrm>
            <a:off x="447621" y="3753292"/>
            <a:ext cx="2668772" cy="19670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FAB71-B1A3-4B1A-9FC8-C1EC79FD7719}"/>
              </a:ext>
            </a:extLst>
          </p:cNvPr>
          <p:cNvSpPr/>
          <p:nvPr/>
        </p:nvSpPr>
        <p:spPr>
          <a:xfrm>
            <a:off x="445847" y="4134457"/>
            <a:ext cx="2670545" cy="19670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913E2-4812-4957-B1ED-B4839698E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304" y="2596335"/>
            <a:ext cx="7787709" cy="2707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15755F2-245A-4CD2-84FA-B5417B809965}"/>
              </a:ext>
            </a:extLst>
          </p:cNvPr>
          <p:cNvSpPr/>
          <p:nvPr/>
        </p:nvSpPr>
        <p:spPr>
          <a:xfrm>
            <a:off x="3411322" y="3714470"/>
            <a:ext cx="361507" cy="616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041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2BB9-A737-40CC-A050-96AAA03C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data </a:t>
            </a:r>
            <a:r>
              <a:rPr lang="it-IT" dirty="0" err="1"/>
              <a:t>quality</a:t>
            </a:r>
            <a:r>
              <a:rPr lang="it-IT" dirty="0"/>
              <a:t> è *sempre* tua responsabilità… a volte è un sogno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D6EBA-6440-48E6-8E68-80CB0A102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966" y="1789469"/>
            <a:ext cx="7606068" cy="4439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C3E2E2-D9D0-467D-8BED-0F7551F79553}"/>
              </a:ext>
            </a:extLst>
          </p:cNvPr>
          <p:cNvSpPr/>
          <p:nvPr/>
        </p:nvSpPr>
        <p:spPr>
          <a:xfrm>
            <a:off x="2292966" y="2487561"/>
            <a:ext cx="1305640" cy="501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45D84-42B1-47E5-B464-EE47DD640BD0}"/>
              </a:ext>
            </a:extLst>
          </p:cNvPr>
          <p:cNvSpPr/>
          <p:nvPr/>
        </p:nvSpPr>
        <p:spPr>
          <a:xfrm>
            <a:off x="9106293" y="3134259"/>
            <a:ext cx="1007806" cy="14754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2605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978F-7B25-4552-B7A7-6EC089B4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Datasource</a:t>
            </a:r>
            <a:r>
              <a:rPr lang="it-IT" dirty="0"/>
              <a:t> &amp; similari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149C6-96E0-4696-878E-94D7764AF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01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01826-D1EC-495A-B39E-EB60FC87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D74FBB-F86F-41E2-81B5-9377570800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27473" y="2393319"/>
            <a:ext cx="5437955" cy="43102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https://twitter.com/anBenedetti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39D7F1-ED04-48F8-B4A9-96B435652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7474" y="4050477"/>
            <a:ext cx="4819598" cy="43102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https://github.com/anbened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12E99D-348B-4644-9C1E-5EE333B378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27474" y="5807075"/>
            <a:ext cx="5437954" cy="43102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https://www.linkedin.com/in/abenedetti/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5039AF-CDBD-4D77-962C-1DE2CC0CC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Andrea Benedetti</a:t>
            </a:r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46A6C024-A11C-47BA-A3EC-C2A3C020E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28" y="2602388"/>
            <a:ext cx="2494817" cy="2494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4A6227-F348-44B6-93D8-39F4463C3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63" y="146051"/>
            <a:ext cx="3208104" cy="187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5B5400-25AA-40AE-A198-6DE5DAB63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019" y="146051"/>
            <a:ext cx="3251298" cy="187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8787DE-7C0A-4E75-BDBC-C56677EC3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669" y="146051"/>
            <a:ext cx="3396229" cy="187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EB187C-4573-4A88-BE03-42A52B1FF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63" y="99340"/>
            <a:ext cx="3208104" cy="187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8BB5A-E381-4067-ADDC-698D4F42B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5019" y="99340"/>
            <a:ext cx="3251298" cy="187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3DFD5D-8234-4274-A0D5-309E43BE8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669" y="99340"/>
            <a:ext cx="3396229" cy="187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602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D509-9C56-45AC-BEA8-CF77DFD1F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Matrici sorgenti: attenzione </a:t>
            </a:r>
            <a:r>
              <a:rPr lang="it-IT" sz="3600" dirty="0" err="1"/>
              <a:t>num</a:t>
            </a:r>
            <a:r>
              <a:rPr lang="it-IT" sz="3600" dirty="0"/>
              <a:t> colonne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7E319-4F76-4834-BBF7-A17E4CED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44" y="3656082"/>
            <a:ext cx="11406910" cy="799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DDE18-4C87-4F4A-99A2-2140DE1D5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980" y="1397982"/>
            <a:ext cx="7400039" cy="171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B86368-ED38-4C86-8556-F3248F300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44" y="4736667"/>
            <a:ext cx="11406910" cy="862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721165-83F3-4ECF-84AE-02DC7C426A60}"/>
              </a:ext>
            </a:extLst>
          </p:cNvPr>
          <p:cNvSpPr/>
          <p:nvPr/>
        </p:nvSpPr>
        <p:spPr>
          <a:xfrm>
            <a:off x="10261600" y="3780148"/>
            <a:ext cx="1154545" cy="373338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56BFC59-DAD9-40F2-BF53-0C981E025C4E}"/>
              </a:ext>
            </a:extLst>
          </p:cNvPr>
          <p:cNvSpPr/>
          <p:nvPr/>
        </p:nvSpPr>
        <p:spPr>
          <a:xfrm rot="5400000">
            <a:off x="5944331" y="2785733"/>
            <a:ext cx="303332" cy="1217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16A807-9801-4BC2-A42B-D07D705208A3}"/>
              </a:ext>
            </a:extLst>
          </p:cNvPr>
          <p:cNvSpPr/>
          <p:nvPr/>
        </p:nvSpPr>
        <p:spPr>
          <a:xfrm rot="5400000">
            <a:off x="5944332" y="3976134"/>
            <a:ext cx="303332" cy="1217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9476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7D05-C5C1-41BA-AA3D-CC6C5D9D1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165"/>
            <a:ext cx="4445000" cy="1325563"/>
          </a:xfrm>
        </p:spPr>
        <p:txBody>
          <a:bodyPr>
            <a:normAutofit fontScale="90000"/>
          </a:bodyPr>
          <a:lstStyle/>
          <a:p>
            <a:r>
              <a:rPr lang="it-IT" dirty="0"/>
              <a:t>Abbiamo il file?</a:t>
            </a:r>
            <a:br>
              <a:rPr lang="it-IT" dirty="0"/>
            </a:br>
            <a:r>
              <a:rPr lang="it-IT" dirty="0"/>
              <a:t>Che tipo di file?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084BE-B820-4F6F-8957-289FCCE5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442" y="558165"/>
            <a:ext cx="6033366" cy="5996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AB14B3-2E02-4FC7-85F5-6354BB4CF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02" y="2197182"/>
            <a:ext cx="4427398" cy="3157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639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AB74-B596-4A74-96BD-0C173500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1/2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8BD6-075A-46FE-9310-C11E50796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115" y="1522902"/>
            <a:ext cx="5666154" cy="4669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3586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AB74-B596-4A74-96BD-0C173500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2/2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8179B-BB68-42A8-8E25-C7EDF795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90688"/>
            <a:ext cx="7791450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918748-6354-4B30-953A-2D61C878DCE8}"/>
              </a:ext>
            </a:extLst>
          </p:cNvPr>
          <p:cNvSpPr txBox="1"/>
          <p:nvPr/>
        </p:nvSpPr>
        <p:spPr>
          <a:xfrm>
            <a:off x="2259301" y="4861979"/>
            <a:ext cx="767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hlinkClick r:id="rId3"/>
              </a:rPr>
              <a:t>https://www.sqlbi.com/articles/create-static-tables-in-dax-using-the-datatable-function/</a:t>
            </a:r>
            <a:r>
              <a:rPr lang="it-IT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6802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1EE8-7201-4D5D-85FA-68626C16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to m in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C1725-661B-4817-81E3-81865729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13" y="1404937"/>
            <a:ext cx="7534275" cy="404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220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5F3F-886F-4B59-B533-927DC5E6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Github</a:t>
            </a:r>
            <a:r>
              <a:rPr lang="it-IT" dirty="0"/>
              <a:t> è tuo amico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AE997-4E56-4AFC-AB32-CA2CE543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66545"/>
            <a:ext cx="4765474" cy="335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46CAB3-9330-4A64-9381-F62134870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18" y="2408416"/>
            <a:ext cx="5574578" cy="2470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E7D3DEC-91B8-4E89-B13C-569A3E50C02A}"/>
              </a:ext>
            </a:extLst>
          </p:cNvPr>
          <p:cNvSpPr/>
          <p:nvPr/>
        </p:nvSpPr>
        <p:spPr>
          <a:xfrm>
            <a:off x="5638268" y="3239056"/>
            <a:ext cx="468923" cy="808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89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61E76-505A-478A-AAF9-378B1109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40329-D734-4828-9B58-3E4EFF493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5865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2AF8-E48C-4279-957E-D2E7629F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DAX Studio è tuo amico (sempre)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2FB43-4C35-4F42-9328-141DEF24D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21765"/>
            <a:ext cx="6462997" cy="3412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5C826-9AAF-4DBA-AB10-DDEC42568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312" y="1587355"/>
            <a:ext cx="4816455" cy="1068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66383-2E04-4E46-BCE8-476A13414131}"/>
              </a:ext>
            </a:extLst>
          </p:cNvPr>
          <p:cNvSpPr txBox="1"/>
          <p:nvPr/>
        </p:nvSpPr>
        <p:spPr>
          <a:xfrm>
            <a:off x="7324436" y="3239320"/>
            <a:ext cx="453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Focus su colonne con alta cardinalità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Rimuovi colonne inutili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(carica solo quanto utile)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Split colonna per ridurre valori distinti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Datetime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date e time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4257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CE934-6615-44F4-8E7B-CDA6F947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DAX: variables to improve formulas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7EB1F-EF38-44DE-9FE2-0B918AB7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22265"/>
            <a:ext cx="10515600" cy="389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hlinkClick r:id="rId3"/>
              </a:rPr>
              <a:t>https://docs.microsoft.com/en-us/power-bi/guidance/dax-variables</a:t>
            </a:r>
            <a:endParaRPr lang="it-IT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B059D-1902-4A32-A4BA-1B057D0EF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763" y="1483702"/>
            <a:ext cx="4940653" cy="3890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8D6DA-EA46-46F5-9275-A800012F2E2A}"/>
              </a:ext>
            </a:extLst>
          </p:cNvPr>
          <p:cNvSpPr txBox="1"/>
          <p:nvPr/>
        </p:nvSpPr>
        <p:spPr>
          <a:xfrm>
            <a:off x="838200" y="2113102"/>
            <a:ext cx="2997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readability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Simplify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 complexity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4052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E857-6EA5-468D-8DD5-E5404831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Row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89EDC-4905-469B-B583-217D88691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338619"/>
            <a:ext cx="11163300" cy="1082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55CE2-2D43-4577-9971-8FEC033E2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935" y="2478567"/>
            <a:ext cx="8660130" cy="145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E868C-C4FF-42E6-AEF9-B4E0374B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935" y="4056233"/>
            <a:ext cx="8660130" cy="179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94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503A7-EA90-4F05-BD61-04CDC669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#</a:t>
            </a:r>
            <a:r>
              <a:rPr lang="it-IT" dirty="0" err="1"/>
              <a:t>MSBizAppsSummit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7AFD4-D7AF-4D1D-A0F8-059B9C12F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7671" cy="3975407"/>
          </a:xfrm>
        </p:spPr>
        <p:txBody>
          <a:bodyPr>
            <a:normAutofit/>
          </a:bodyPr>
          <a:lstStyle/>
          <a:p>
            <a:r>
              <a:rPr lang="it-IT" dirty="0"/>
              <a:t>«A data culture for </a:t>
            </a:r>
            <a:r>
              <a:rPr lang="it-IT" dirty="0" err="1"/>
              <a:t>everyone</a:t>
            </a:r>
            <a:r>
              <a:rPr lang="it-IT" dirty="0"/>
              <a:t>»</a:t>
            </a:r>
          </a:p>
          <a:p>
            <a:pPr lvl="1"/>
            <a:r>
              <a:rPr lang="it-IT" dirty="0" err="1"/>
              <a:t>Satya</a:t>
            </a:r>
            <a:r>
              <a:rPr lang="it-IT" dirty="0"/>
              <a:t> </a:t>
            </a:r>
            <a:r>
              <a:rPr lang="it-IT" dirty="0" err="1"/>
              <a:t>Nadella</a:t>
            </a:r>
            <a:r>
              <a:rPr lang="it-IT" dirty="0"/>
              <a:t>, 2014.04.15 (</a:t>
            </a:r>
            <a:r>
              <a:rPr lang="it-IT" dirty="0">
                <a:hlinkClick r:id="rId2"/>
              </a:rPr>
              <a:t>qui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r>
              <a:rPr lang="en-US" dirty="0"/>
              <a:t>In less than 5 years Power BI </a:t>
            </a:r>
          </a:p>
          <a:p>
            <a:pPr lvl="1"/>
            <a:r>
              <a:rPr lang="en-US" dirty="0"/>
              <a:t>over 150,000 organizations </a:t>
            </a:r>
          </a:p>
          <a:p>
            <a:pPr lvl="2"/>
            <a:r>
              <a:rPr lang="en-US" dirty="0"/>
              <a:t>including 97% of Fortune 500 (!)</a:t>
            </a:r>
          </a:p>
          <a:p>
            <a:pPr lvl="1"/>
            <a:r>
              <a:rPr lang="en-US" dirty="0"/>
              <a:t>2M developers use Power BI</a:t>
            </a:r>
          </a:p>
          <a:p>
            <a:pPr lvl="1"/>
            <a:r>
              <a:rPr lang="en-US" dirty="0"/>
              <a:t>over 45 PB of data to PBI every month</a:t>
            </a:r>
          </a:p>
          <a:p>
            <a:pPr lvl="1"/>
            <a:r>
              <a:rPr lang="en-US" dirty="0"/>
              <a:t>40M </a:t>
            </a:r>
            <a:r>
              <a:rPr lang="en-US"/>
              <a:t>reports </a:t>
            </a:r>
            <a:r>
              <a:rPr lang="en-US" dirty="0"/>
              <a:t>&amp;</a:t>
            </a:r>
            <a:r>
              <a:rPr lang="en-US"/>
              <a:t> </a:t>
            </a:r>
            <a:r>
              <a:rPr lang="en-US" dirty="0"/>
              <a:t>dashboards</a:t>
            </a:r>
            <a:endParaRPr lang="it-IT" dirty="0"/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573445A1-EFDD-4C1A-B30C-9DE55B8D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569" y="2040004"/>
            <a:ext cx="3782759" cy="3682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63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978F-7B25-4552-B7A7-6EC089B4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Tips</a:t>
            </a:r>
            <a:r>
              <a:rPr lang="it-IT" dirty="0"/>
              <a:t> &amp; </a:t>
            </a:r>
            <a:r>
              <a:rPr lang="it-IT" dirty="0" err="1"/>
              <a:t>tricks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149C6-96E0-4696-878E-94D7764AF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2541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2B5EE-BDD2-400E-A69A-527BE3B0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Power bi </a:t>
            </a:r>
            <a:r>
              <a:rPr lang="it-IT" dirty="0" err="1"/>
              <a:t>lineage</a:t>
            </a:r>
            <a:r>
              <a:rPr lang="it-IT" dirty="0"/>
              <a:t> </a:t>
            </a:r>
            <a:r>
              <a:rPr lang="it-IT" dirty="0" err="1"/>
              <a:t>view</a:t>
            </a:r>
            <a:r>
              <a:rPr lang="it-IT" dirty="0"/>
              <a:t> in GA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FE4900-33FE-44E9-A9E7-7F468A0D2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690688"/>
            <a:ext cx="5715000" cy="351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96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50B7-300F-4ED7-B05D-06FD6775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Report </a:t>
            </a:r>
            <a:r>
              <a:rPr lang="it-IT" dirty="0" err="1"/>
              <a:t>Quickly</a:t>
            </a:r>
            <a:r>
              <a:rPr lang="it-IT" dirty="0"/>
              <a:t> Switch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45212-272C-418F-A8D4-2AA373CA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19" y="1408813"/>
            <a:ext cx="3339492" cy="4040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F5312C-D708-45F5-A5ED-CC4E0CF5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5184"/>
            <a:ext cx="5801535" cy="3667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D62B3F2-09B7-4591-A176-793C799F4B65}"/>
              </a:ext>
            </a:extLst>
          </p:cNvPr>
          <p:cNvSpPr/>
          <p:nvPr/>
        </p:nvSpPr>
        <p:spPr>
          <a:xfrm>
            <a:off x="7095312" y="3019647"/>
            <a:ext cx="489098" cy="818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7075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581C-F72A-4D7B-BA3A-59528A9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"With enough data, the numbers speak for themselves"</a:t>
            </a:r>
            <a:endParaRPr lang="it-IT" dirty="0"/>
          </a:p>
        </p:txBody>
      </p:sp>
      <p:pic>
        <p:nvPicPr>
          <p:cNvPr id="1026" name="Picture 2" descr="untitled">
            <a:extLst>
              <a:ext uri="{FF2B5EF4-FFF2-40B4-BE49-F238E27FC236}">
                <a16:creationId xmlns:a16="http://schemas.microsoft.com/office/drawing/2014/main" id="{28D36578-8410-417D-8430-A318DF8C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76" y="1723041"/>
            <a:ext cx="5555848" cy="401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118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A581C-F72A-4D7B-BA3A-59528A9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"With enough data, the numbers speak for themselves"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B0CC62-8291-433B-9A96-21FFDDD5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474" y="1690688"/>
            <a:ext cx="5327456" cy="3805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7E96C-938D-4365-8C0B-53A5A622AA6B}"/>
              </a:ext>
            </a:extLst>
          </p:cNvPr>
          <p:cNvSpPr txBox="1"/>
          <p:nvPr/>
        </p:nvSpPr>
        <p:spPr>
          <a:xfrm>
            <a:off x="3200805" y="5496013"/>
            <a:ext cx="660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https://www.sqlbi.com/ref/power-bi-visuals-reference/</a:t>
            </a:r>
          </a:p>
        </p:txBody>
      </p:sp>
    </p:spTree>
    <p:extLst>
      <p:ext uri="{BB962C8B-B14F-4D97-AF65-F5344CB8AC3E}">
        <p14:creationId xmlns:p14="http://schemas.microsoft.com/office/powerpoint/2010/main" val="2042914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1D0B-764F-42A3-8FB7-C936BDF1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B3A68-45C4-4E72-AFE6-3D71BCE6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004676"/>
            <a:ext cx="11029615" cy="2228798"/>
          </a:xfrm>
        </p:spPr>
        <p:txBody>
          <a:bodyPr/>
          <a:lstStyle/>
          <a:p>
            <a:r>
              <a:rPr lang="en-US" dirty="0"/>
              <a:t>September 2017 update for PBI desktop: Report Themes.</a:t>
            </a:r>
          </a:p>
          <a:p>
            <a:r>
              <a:rPr lang="en-US" dirty="0"/>
              <a:t>Game changer for advanced Power BI user </a:t>
            </a:r>
          </a:p>
          <a:p>
            <a:r>
              <a:rPr lang="en-US" dirty="0"/>
              <a:t>You must know how to write it all in JSON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it-IT" dirty="0">
                <a:hlinkClick r:id="rId2"/>
              </a:rPr>
              <a:t>https://powerbi.tips/tools/report-theme-generator-v3/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CA756-6A58-4AA3-B0E9-28C4471BD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385" y="1690688"/>
            <a:ext cx="8050502" cy="95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8967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4807-528D-4E69-BF4F-BCD6FCA6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Design </a:t>
            </a:r>
            <a:r>
              <a:rPr lang="it-IT" dirty="0" err="1"/>
              <a:t>Tips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7E6EE-7E6F-448F-9D52-1B44836B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626" y="1607226"/>
            <a:ext cx="6568412" cy="444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E2780C-244A-44A9-BD46-F8E4C5D76FD9}"/>
              </a:ext>
            </a:extLst>
          </p:cNvPr>
          <p:cNvSpPr txBox="1"/>
          <p:nvPr/>
        </p:nvSpPr>
        <p:spPr>
          <a:xfrm>
            <a:off x="581192" y="2814176"/>
            <a:ext cx="23735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Format painter: click a visual, click format painter, then click on a same type of visualization to switch to former visual’s forma</a:t>
            </a:r>
          </a:p>
        </p:txBody>
      </p:sp>
    </p:spTree>
    <p:extLst>
      <p:ext uri="{BB962C8B-B14F-4D97-AF65-F5344CB8AC3E}">
        <p14:creationId xmlns:p14="http://schemas.microsoft.com/office/powerpoint/2010/main" val="1542204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9C1C1-1811-43BD-955F-D5CFB2798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Preview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6F60D-4EF9-4A05-AB80-DEADA2DB0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738177"/>
            <a:ext cx="11029615" cy="1008225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Hierarchy</a:t>
            </a:r>
            <a:r>
              <a:rPr lang="it-IT" dirty="0"/>
              <a:t> </a:t>
            </a:r>
            <a:r>
              <a:rPr lang="it-IT" dirty="0" err="1"/>
              <a:t>slicer</a:t>
            </a:r>
            <a:endParaRPr lang="it-IT" dirty="0"/>
          </a:p>
          <a:p>
            <a:pPr lvl="1"/>
            <a:r>
              <a:rPr lang="it-IT" dirty="0">
                <a:hlinkClick r:id="rId3"/>
              </a:rPr>
              <a:t>https://docs.microsoft.com/en-us/power-bi/create-reports/power-bi-slicer-hierarchy-multiple-fields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855C8-954C-497C-88D1-9F555BC50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1596635"/>
            <a:ext cx="6346306" cy="2698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Select the Hierarchy slicer preview feature">
            <a:extLst>
              <a:ext uri="{FF2B5EF4-FFF2-40B4-BE49-F238E27FC236}">
                <a16:creationId xmlns:a16="http://schemas.microsoft.com/office/drawing/2014/main" id="{9E5FEE58-D919-4AEF-82EB-9B418F1A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463" y="1376847"/>
            <a:ext cx="4117344" cy="3138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857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B918-B8A0-4C2A-8A5A-75E778D9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Usate la fantasia…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ECA91-293C-47BE-83DA-5C959F7683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75036" y="1784818"/>
            <a:ext cx="5551177" cy="3288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5DF63D-707A-4DAC-BCA5-BBA416D2DD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1386824"/>
            <a:ext cx="2098213" cy="1852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9B5C5-7025-43A8-BAAE-1CFF112A3F5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3584551"/>
            <a:ext cx="2098213" cy="2063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12BD0-65D6-4C1B-8A54-0C05ABD2D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641" y="3017715"/>
            <a:ext cx="1204167" cy="82893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AD85E17-131C-40CA-ADDB-F40BEE276B94}"/>
              </a:ext>
            </a:extLst>
          </p:cNvPr>
          <p:cNvSpPr/>
          <p:nvPr/>
        </p:nvSpPr>
        <p:spPr>
          <a:xfrm>
            <a:off x="5142669" y="3070877"/>
            <a:ext cx="606055" cy="716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A59164-4093-4051-82AA-F31A7E7508E9}"/>
              </a:ext>
            </a:extLst>
          </p:cNvPr>
          <p:cNvSpPr/>
          <p:nvPr/>
        </p:nvSpPr>
        <p:spPr>
          <a:xfrm>
            <a:off x="6193520" y="2266115"/>
            <a:ext cx="3452037" cy="2892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0264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8FE6-C74A-45AF-B669-3E1A040D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… e power bi </a:t>
            </a:r>
            <a:r>
              <a:rPr lang="it-IT" dirty="0" err="1"/>
              <a:t>ideas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2D593-4F4A-4E81-A70F-4FCE61AC6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188688"/>
            <a:ext cx="11029615" cy="786662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https://ideas.powerbi.com/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4ADF9-49DD-4E6A-BE4D-FFAB6D51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460" y="882650"/>
            <a:ext cx="5201738" cy="4967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560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2A0B6F-263A-4F96-887F-E28BA727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470947"/>
            <a:ext cx="9096375" cy="510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2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9FAB-D20F-40EE-A7CA-747905F8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Disegno e colori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CC3C-AA35-43D0-B2C8-554932520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 Codes (PBI uses Hex#) </a:t>
            </a:r>
          </a:p>
          <a:p>
            <a:pPr lvl="1"/>
            <a:r>
              <a:rPr lang="en-US" dirty="0">
                <a:hlinkClick r:id="rId2"/>
              </a:rPr>
              <a:t>http://www.december.com/html/spec/colorcodes.html</a:t>
            </a:r>
            <a:r>
              <a:rPr lang="en-US" dirty="0"/>
              <a:t> </a:t>
            </a:r>
          </a:p>
          <a:p>
            <a:r>
              <a:rPr lang="en-US" dirty="0"/>
              <a:t>Help with determining complementary colors, etc. </a:t>
            </a:r>
          </a:p>
          <a:p>
            <a:pPr lvl="1"/>
            <a:r>
              <a:rPr lang="en-US" dirty="0">
                <a:hlinkClick r:id="rId3"/>
              </a:rPr>
              <a:t>http://paletton.com</a:t>
            </a:r>
            <a:r>
              <a:rPr lang="en-US" dirty="0"/>
              <a:t> 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35F6D-3758-4906-95B0-CDBAA3CC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453" y="3250072"/>
            <a:ext cx="2954490" cy="2686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9103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Domande?</a:t>
            </a:r>
          </a:p>
        </p:txBody>
      </p:sp>
    </p:spTree>
    <p:extLst>
      <p:ext uri="{BB962C8B-B14F-4D97-AF65-F5344CB8AC3E}">
        <p14:creationId xmlns:p14="http://schemas.microsoft.com/office/powerpoint/2010/main" val="205871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E7F628-D4E3-4960-8498-607D7DD1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1" y="731571"/>
            <a:ext cx="10964578" cy="389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FB8CAD-46DD-4C02-B8D6-4A591A8119DA}"/>
              </a:ext>
            </a:extLst>
          </p:cNvPr>
          <p:cNvSpPr txBox="1"/>
          <p:nvPr/>
        </p:nvSpPr>
        <p:spPr>
          <a:xfrm>
            <a:off x="3714307" y="4831671"/>
            <a:ext cx="476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linkClick r:id="rId3"/>
              </a:rPr>
              <a:t>https://aka.ms/covidreport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946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AF4CC-A3AD-401F-9C84-2DB1FA60F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7546"/>
            <a:ext cx="10515600" cy="3110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1400" dirty="0">
                <a:hlinkClick r:id="rId2"/>
              </a:rPr>
              <a:t>https://startupitalia.eu/128952-20200504-data-culture-e-coronavirus-una-proposta-per-un-data-strategy-manifesto</a:t>
            </a:r>
            <a:r>
              <a:rPr lang="it-IT" sz="1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6C29C-ADAF-427A-8D31-CE0B7B3A5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020" y="131975"/>
            <a:ext cx="3027959" cy="5114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632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D516-54F2-4878-95B8-1D59A81C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«</a:t>
            </a:r>
            <a:r>
              <a:rPr lang="it-IT" i="1" dirty="0"/>
              <a:t>Spiegare le battute </a:t>
            </a:r>
            <a:r>
              <a:rPr lang="it-IT" i="1" dirty="0" err="1"/>
              <a:t>e’</a:t>
            </a:r>
            <a:r>
              <a:rPr lang="it-IT" i="1" dirty="0"/>
              <a:t> come sezionare una rana: a nessuno piace, e nel processo la rana muore</a:t>
            </a:r>
            <a:r>
              <a:rPr lang="it-IT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471454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D55D-313D-43F4-8328-F06E09B7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F9A4F-A215-4909-AFE9-4840E422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Questo talk NON è:</a:t>
            </a:r>
          </a:p>
          <a:p>
            <a:pPr lvl="1"/>
            <a:r>
              <a:rPr lang="it-IT" dirty="0"/>
              <a:t>Introduzione Power BI</a:t>
            </a:r>
          </a:p>
          <a:p>
            <a:pPr lvl="1"/>
            <a:r>
              <a:rPr lang="it-IT" dirty="0" err="1"/>
              <a:t>Tips</a:t>
            </a:r>
            <a:r>
              <a:rPr lang="it-IT" dirty="0"/>
              <a:t> avanzati DAX/M</a:t>
            </a:r>
          </a:p>
          <a:p>
            <a:pPr lvl="1"/>
            <a:r>
              <a:rPr lang="it-IT" dirty="0"/>
              <a:t>Deep-dive di qualcosa</a:t>
            </a:r>
          </a:p>
          <a:p>
            <a:r>
              <a:rPr lang="it-IT" dirty="0"/>
              <a:t>Questo talk è:</a:t>
            </a:r>
          </a:p>
          <a:p>
            <a:pPr lvl="1"/>
            <a:r>
              <a:rPr lang="it-IT" dirty="0"/>
              <a:t>Condivisione di </a:t>
            </a:r>
            <a:r>
              <a:rPr lang="it-IT" dirty="0" err="1"/>
              <a:t>lesson</a:t>
            </a:r>
            <a:r>
              <a:rPr lang="it-IT" dirty="0"/>
              <a:t> </a:t>
            </a:r>
            <a:r>
              <a:rPr lang="it-IT" dirty="0" err="1"/>
              <a:t>learned</a:t>
            </a:r>
            <a:r>
              <a:rPr lang="it-IT" dirty="0"/>
              <a:t> di un progetto reale</a:t>
            </a:r>
          </a:p>
          <a:p>
            <a:pPr lvl="1"/>
            <a:r>
              <a:rPr lang="it-IT" dirty="0"/>
              <a:t>Condivisione di alcune tecniche utili con Power BI</a:t>
            </a:r>
          </a:p>
          <a:p>
            <a:pPr lvl="1"/>
            <a:r>
              <a:rPr lang="it-IT" dirty="0"/>
              <a:t>Condivisione di alcuni </a:t>
            </a:r>
            <a:r>
              <a:rPr lang="it-IT" dirty="0" err="1"/>
              <a:t>tips</a:t>
            </a:r>
            <a:r>
              <a:rPr lang="it-IT" dirty="0"/>
              <a:t> di produttività</a:t>
            </a:r>
          </a:p>
        </p:txBody>
      </p:sp>
    </p:spTree>
    <p:extLst>
      <p:ext uri="{BB962C8B-B14F-4D97-AF65-F5344CB8AC3E}">
        <p14:creationId xmlns:p14="http://schemas.microsoft.com/office/powerpoint/2010/main" val="1921921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EEDE-A5E0-4EE1-A7C4-CE697EF3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basi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0F37B-79FD-4F31-906A-137053DAB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8451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CFC21B6-8BBC-574A-806E-E8EDB8082820}" vid="{BA1C1151-6025-B945-B885-F051C4EA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5" ma:contentTypeDescription="Create a new document." ma:contentTypeScope="" ma:versionID="8954752a60deb45552e7b4178f9a8e55">
  <xsd:schema xmlns:xsd="http://www.w3.org/2001/XMLSchema" xmlns:xs="http://www.w3.org/2001/XMLSchema" xmlns:p="http://schemas.microsoft.com/office/2006/metadata/properties" xmlns:ns2="bb5988d6-8fef-43bf-8684-73b55c79ce34" targetNamespace="http://schemas.microsoft.com/office/2006/metadata/properties" ma:root="true" ma:fieldsID="94c343fdc202484e0f7094b458a5eeb6" ns2:_="">
    <xsd:import namespace="bb5988d6-8fef-43bf-8684-73b55c79ce3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4F6974-3FF7-4AF9-B1EC-A862849A67DD}">
  <ds:schemaRefs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bb5988d6-8fef-43bf-8684-73b55c79ce34"/>
  </ds:schemaRefs>
</ds:datastoreItem>
</file>

<file path=customXml/itemProps2.xml><?xml version="1.0" encoding="utf-8"?>
<ds:datastoreItem xmlns:ds="http://schemas.openxmlformats.org/officeDocument/2006/customXml" ds:itemID="{A0C559CA-5628-46EF-866A-7BD9368CAC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B65F85-4D2A-4917-92E4-9B194CB8A7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DCI-PPT-WS_Chapter-CRMUG_FNL</Template>
  <TotalTime>913</TotalTime>
  <Words>787</Words>
  <Application>Microsoft Office PowerPoint</Application>
  <PresentationFormat>Widescreen</PresentationFormat>
  <Paragraphs>117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Myanmar Text</vt:lpstr>
      <vt:lpstr>segoe ui black</vt:lpstr>
      <vt:lpstr>Segoe UI Light</vt:lpstr>
      <vt:lpstr>segoe ui semibold</vt:lpstr>
      <vt:lpstr>Office Theme</vt:lpstr>
      <vt:lpstr>PowerPoint Presentation</vt:lpstr>
      <vt:lpstr>Who I am</vt:lpstr>
      <vt:lpstr>#MSBizAppsSummit</vt:lpstr>
      <vt:lpstr>PowerPoint Presentation</vt:lpstr>
      <vt:lpstr>PowerPoint Presentation</vt:lpstr>
      <vt:lpstr>PowerPoint Presentation</vt:lpstr>
      <vt:lpstr>«Spiegare le battute e’ come sezionare una rana: a nessuno piace, e nel processo la rana muore»</vt:lpstr>
      <vt:lpstr>Agenda</vt:lpstr>
      <vt:lpstr>Le basi</vt:lpstr>
      <vt:lpstr>Attenzione impostazioni di default</vt:lpstr>
      <vt:lpstr>Date table</vt:lpstr>
      <vt:lpstr>Advanced editor</vt:lpstr>
      <vt:lpstr>Commentare non è il male</vt:lpstr>
      <vt:lpstr>Partire con il piede giusto</vt:lpstr>
      <vt:lpstr>Copiare dati da power bi</vt:lpstr>
      <vt:lpstr>La data quality è *sempre* tua responsabilità</vt:lpstr>
      <vt:lpstr>La data quality è *sempre* tua responsabilità</vt:lpstr>
      <vt:lpstr>La data quality è *sempre* tua responsabilità… a volte è un sogno</vt:lpstr>
      <vt:lpstr>Datasource &amp; similari</vt:lpstr>
      <vt:lpstr>Matrici sorgenti: attenzione num colonne</vt:lpstr>
      <vt:lpstr>Abbiamo il file? Che tipo di file?</vt:lpstr>
      <vt:lpstr>Static table 1/2</vt:lpstr>
      <vt:lpstr>Static table 2/2</vt:lpstr>
      <vt:lpstr>Introduction to m in power bi</vt:lpstr>
      <vt:lpstr>Github è tuo amico</vt:lpstr>
      <vt:lpstr>Data modeling</vt:lpstr>
      <vt:lpstr>DAX Studio è tuo amico (sempre)</vt:lpstr>
      <vt:lpstr>DAX: variables to improve formulas</vt:lpstr>
      <vt:lpstr>Previous Row</vt:lpstr>
      <vt:lpstr>Tips &amp; tricks</vt:lpstr>
      <vt:lpstr>Power bi lineage view in GA</vt:lpstr>
      <vt:lpstr>Report Quickly Switch</vt:lpstr>
      <vt:lpstr>"With enough data, the numbers speak for themselves"</vt:lpstr>
      <vt:lpstr>"With enough data, the numbers speak for themselves"</vt:lpstr>
      <vt:lpstr>template</vt:lpstr>
      <vt:lpstr>Design Tips</vt:lpstr>
      <vt:lpstr>Preview features</vt:lpstr>
      <vt:lpstr>Usate la fantasia…</vt:lpstr>
      <vt:lpstr>… e power bi ideas</vt:lpstr>
      <vt:lpstr>Disegno e colori</vt:lpstr>
      <vt:lpstr>Domande?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Knoblauch</dc:creator>
  <cp:lastModifiedBy>Andrea Benedetti</cp:lastModifiedBy>
  <cp:revision>74</cp:revision>
  <dcterms:created xsi:type="dcterms:W3CDTF">2017-04-26T14:26:38Z</dcterms:created>
  <dcterms:modified xsi:type="dcterms:W3CDTF">2020-05-07T14:04:16Z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0x01010028C27F6A29DBC5499A29145CCF8A6FEF</vt:lpwstr>
  </property>
</Properties>
</file>